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16"/>
  </p:notesMasterIdLst>
  <p:sldIdLst>
    <p:sldId id="258" r:id="rId2"/>
    <p:sldId id="512" r:id="rId3"/>
    <p:sldId id="596" r:id="rId4"/>
    <p:sldId id="590" r:id="rId5"/>
    <p:sldId id="579" r:id="rId6"/>
    <p:sldId id="600" r:id="rId7"/>
    <p:sldId id="581" r:id="rId8"/>
    <p:sldId id="591" r:id="rId9"/>
    <p:sldId id="582" r:id="rId10"/>
    <p:sldId id="583" r:id="rId11"/>
    <p:sldId id="597" r:id="rId12"/>
    <p:sldId id="599" r:id="rId13"/>
    <p:sldId id="588" r:id="rId14"/>
    <p:sldId id="589" r:id="rId1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42D1D5"/>
    <a:srgbClr val="FAFAFA"/>
    <a:srgbClr val="FF6161"/>
    <a:srgbClr val="3DA4B7"/>
    <a:srgbClr val="FF4BFF"/>
    <a:srgbClr val="7BBF4F"/>
    <a:srgbClr val="CBE708"/>
    <a:srgbClr val="0F322D"/>
    <a:srgbClr val="D7D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244"/>
    <p:restoredTop sz="88685"/>
  </p:normalViewPr>
  <p:slideViewPr>
    <p:cSldViewPr snapToGrid="0">
      <p:cViewPr>
        <p:scale>
          <a:sx n="78" d="100"/>
          <a:sy n="78" d="100"/>
        </p:scale>
        <p:origin x="1016" y="64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68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C7056-72EF-454A-875D-84A5E40FB46E}" type="datetimeFigureOut">
              <a:rPr kumimoji="1" lang="ja-JP" altLang="en-US" smtClean="0"/>
              <a:t>2026/7/18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173123-7D63-1E4B-A6A9-0C28932E04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6003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674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1322E-13BF-8EF5-C295-A5D43DD77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C9131D-E483-42A6-BF6D-53105D81E8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6C21A4-4DD0-1C54-4B0B-EC03031E0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BFBB40-B4D6-5475-8F0C-10243AE4FB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1826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02331-A1BD-81A6-5806-F3218BE51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BC6970-E665-635B-5FB1-CEF2938DED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EE935ED-823D-AC00-C8FF-F6C9C6FB74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62492DA-B02F-8988-5999-7E951FCB81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63839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1FD4B-DE0F-4E84-61BF-F50D9DC0A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E526DC-8C33-908F-BA7B-5200644ADA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4CA4C95-B5A4-3402-C547-F668FFA7D7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1F9715-2F50-6B31-2D2A-1FBCA9725F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35738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19277-7F72-5CFB-A34E-C78FC6200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D092A7D-D43C-70A9-0CAB-1E8F0C64E9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F079A4-B5BF-D6BA-8262-2B008B2508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BCC7F8-B824-5E48-1822-C766CBFD76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59319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E0714-BB18-EE07-C740-5BD927D68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7968536-C1DD-A9C6-FC22-3716C99A90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8EDDFB-77FF-01D3-E023-527F89043F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9B2F67-AE0E-4C00-0DA9-70AD78A85C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120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EE680-2908-B198-60CF-D3415A703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DBD916-DD74-CD8F-16A4-D0BD6D72BD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47A447-35FA-9EC0-F9D4-C2C5EBAB6B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7968B5-8F18-8B6A-2767-8923175C40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728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4BF9C-36C1-AD95-3A19-41519FE6D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8DAC56-C228-B2F7-2613-BA84F98E60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527EA64-F6F0-3A38-901E-3C679FB3F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340218-F6DD-8D82-A613-19942A871C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933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C3DEB-8A28-6B1E-B794-0A12BF859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F3A97D-D7BD-1CBD-B9AB-E86BF1BA09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A385742-307C-939A-7122-A37DEF8F4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FB5E86-9D2C-ABCB-AE09-A2BB7D1DBE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901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FD11B-4F1A-E5FE-9D22-1C1904CC3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97D125-A67A-E1C1-FEA6-64EF240A1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85F8012-3B65-815E-82AA-0297C1883E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E49975-11DF-296B-C745-56D9F1556F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5088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D8231-3855-3E66-4307-7139D16A5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13544CC-8D9B-CBAD-D1E4-73085CF321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BCF9286-7DBE-BB10-C314-91C42AAC1D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15E3DF0-9142-BB97-9197-94369CE4FF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1325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08416-8210-0FD2-9BAE-87D4F8117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937838-DE61-B6CD-C6D6-CDBF34A4A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392E8E-C2FA-9817-FA3C-0C5547276C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095E4D-BBDF-1D6C-305B-CBED4FE0BF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30037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60A9E-4CBA-E6C9-D384-2AC7CD52D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C157022-FC27-EF12-06BB-200E760C7C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C9F0BC2-AA9B-55C1-9D6F-DF5F985B74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58D06E-5C4D-F536-44B7-56968AAC92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42919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10D5C-439C-25C3-26AB-7C87C72F6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5D29039-A613-996F-B183-3312E778B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D0A3F5-BD3E-9A45-077B-C0D5D54EC9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7AA03E-29B0-72F1-6152-15DC730198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371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0B1CFD-F407-B7F9-CBC0-CE7773392A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8F9C7DE-B0CD-E29E-7DC6-F1FA932325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118DA2-DE5D-D2AF-1165-E045D04A8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E23C2-AE4C-DA4C-B2C6-337064F26C69}" type="datetime1">
              <a:rPr kumimoji="1" lang="ja-JP" altLang="en-US" smtClean="0"/>
              <a:t>2026/7/18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1CD10DB-853E-6456-3286-B5331244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D3FEDA-B69A-11B1-E393-8C04F8EFD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171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0BC99B-8D27-3BC9-ACB0-8F8DCC942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EEDE29-6DE9-DBC0-A9AF-E4194AA25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8886AC9-1E4B-5E4A-0768-4580B709E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68BF-08BC-8B49-B195-563BA0C99031}" type="datetime1">
              <a:rPr kumimoji="1" lang="ja-JP" altLang="en-US" smtClean="0"/>
              <a:t>2026/7/18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FF9881-5716-B077-9476-D13AF04FA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F990CF-2373-7D56-A3EF-1BADAFD59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158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A46607B-12F1-C7F5-E5A2-B03956041B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9ED091-6824-E0F1-82A5-51D2346CE2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F0A4BD-9583-482D-FDD1-9F3748A09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D958C-C963-D641-AA64-2F940B29F878}" type="datetime1">
              <a:rPr kumimoji="1" lang="ja-JP" altLang="en-US" smtClean="0"/>
              <a:t>2026/7/18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1761C26-86F1-01F1-85A4-7C7A6FCFB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AE255E-26E9-0978-0C73-7BA4952FC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081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FD34F7-1BD9-658B-A38C-1FFAFC476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12192001" cy="932328"/>
          </a:xfrm>
          <a:solidFill>
            <a:srgbClr val="7BBF4F"/>
          </a:solidFill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4A2326-4DBF-0339-EA1C-4AF5A2A26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22CEF4-C1A9-2519-8EE4-271AC1142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DBC6-4B63-A645-BD48-BDBF6D35BEBA}" type="datetime1">
              <a:rPr kumimoji="1" lang="ja-JP" altLang="en-US" smtClean="0"/>
              <a:t>2026/7/18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AEFC00-087F-BCFD-F72D-3CBBEFB31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86610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A675D4-B6D0-332A-DDCA-9437A3E95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3C01286-E3D4-226E-C442-99362662D7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33918B-95B7-09E6-0AF9-D9CF95FFB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C9D0A-3039-4B47-94AE-90024B29EF03}" type="datetime1">
              <a:rPr kumimoji="1" lang="ja-JP" altLang="en-US" smtClean="0"/>
              <a:t>2026/7/18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5C30D5F-8677-C054-AF6D-70A462DCB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C6F204-D0DB-2AE7-1414-5C93F0577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5032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8D81B8-5CFA-5426-983E-3DDBB9CB0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169C9F-1D05-5060-24EB-9CE8DC560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D011628-860D-867C-FC21-1D2DD4603D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E95C3BE-3EBF-850A-F79E-96FF520E4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98C6-4444-BC41-80B4-8A4D74BDE69A}" type="datetime1">
              <a:rPr kumimoji="1" lang="ja-JP" altLang="en-US" smtClean="0"/>
              <a:t>2026/7/18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30CF1F4-8484-2529-4382-6431C553F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B5225FA-C84D-D79C-6DAD-E0D6EE870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4645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7D5B47-012D-6297-D348-BC82AE8B8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F60E84-FE18-9C9D-4472-9DA5E8880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E2D1329-D1C5-26A1-972A-89E1BDF65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DCF5F0A-D28C-AA42-459C-AD609A883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5E79555-EEFA-47A8-8C4E-5D4F1E03F3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8F39287-EE2E-14D7-EDCB-2BD55BC91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B53E-14B4-9540-A77A-22106ADF28D0}" type="datetime1">
              <a:rPr kumimoji="1" lang="ja-JP" altLang="en-US" smtClean="0"/>
              <a:t>2026/7/18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CD57855-055C-CBFF-A31A-1153A94A9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879A378-D333-ED26-2338-CDFF07B1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1130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C70E67-9D5E-D307-ECD2-5F5A48F6F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2485239-FEC6-28DB-6ECD-2D6760A0D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81C2D-FA57-3A41-A85A-1D78AD532EBF}" type="datetime1">
              <a:rPr kumimoji="1" lang="ja-JP" altLang="en-US" smtClean="0"/>
              <a:t>2026/7/18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D3A826C-2FBA-B0BC-AE35-8FD3C9460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7EC4B47-EEE6-313E-77B9-906300080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5872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5BF2268-2453-BDC6-2780-013DD77B2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D469D-2497-9440-9C29-0125E24D629B}" type="datetime1">
              <a:rPr kumimoji="1" lang="ja-JP" altLang="en-US" smtClean="0"/>
              <a:t>2026/7/18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84813BE-2FEC-889B-FCDB-85586E887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60FBF6-FA4D-CC8F-3131-5F6E0F36B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8928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A12D98-EBC3-3682-831D-6A6568803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6FCE1BC-2F3A-4E8F-11F2-39B05ED2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E05A3F9-4269-1B9F-36BC-FBF0B60E05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ECAFE19-5E45-CF38-D543-7E2A6CF09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C43E-D99D-3942-B7AF-DBAFD5DCEB3A}" type="datetime1">
              <a:rPr kumimoji="1" lang="ja-JP" altLang="en-US" smtClean="0"/>
              <a:t>2026/7/18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8FA6C4B-986F-C34D-BD7F-C878C5FD6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28B2E33-824F-23E4-4D5F-87FC86576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503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8FCBB5-CEAA-8165-1D2A-CA6C810A2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D090EF5-0AF2-E800-C439-5E279DC43D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F3DD45B-988F-B8E2-3390-4441C2F5B1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B1050EE-BC41-F56E-454A-70BF9A031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AFB7-7C6E-1748-9030-4DD750017E45}" type="datetime1">
              <a:rPr kumimoji="1" lang="ja-JP" altLang="en-US" smtClean="0"/>
              <a:t>2026/7/18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C040632-4345-E6CC-680D-D63FF5547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EB10F03-2A25-A228-8369-AAC27B08E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4281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814EA1B-D434-E50D-8723-DA03BD157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C2292BC-95FA-4ACF-84FB-84963D5A5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B05D1B-1AC8-291B-AE8A-490CBDC85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405EC-0E41-674B-84BE-CE6E34ED5DFE}" type="datetime1">
              <a:rPr kumimoji="1" lang="ja-JP" altLang="en-US" smtClean="0"/>
              <a:t>2026/7/18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B3371E-5F13-B6DA-2870-0D3526E89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492E3B-8C3A-DAFB-8C77-C2B5B3449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356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A57763C-0480-4107-6166-A2B2B7EA04A3}"/>
              </a:ext>
            </a:extLst>
          </p:cNvPr>
          <p:cNvSpPr txBox="1"/>
          <p:nvPr/>
        </p:nvSpPr>
        <p:spPr>
          <a:xfrm>
            <a:off x="-1" y="1816963"/>
            <a:ext cx="12192001" cy="2537460"/>
          </a:xfrm>
          <a:prstGeom prst="rect">
            <a:avLst/>
          </a:prstGeom>
          <a:solidFill>
            <a:srgbClr val="7BBF4F"/>
          </a:solidFill>
        </p:spPr>
        <p:txBody>
          <a:bodyPr wrap="square" rtlCol="0">
            <a:spAutoFit/>
          </a:bodyPr>
          <a:lstStyle/>
          <a:p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5D72F240-7CF7-E7EA-8C9C-2343CE59F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1380" y="844349"/>
            <a:ext cx="3663770" cy="729355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60A3DE4-9AB1-81C3-5987-A9B969DF6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1380" y="42864"/>
            <a:ext cx="4775194" cy="72605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C0E4134-9570-C514-45C2-14EC64C3F72D}"/>
              </a:ext>
            </a:extLst>
          </p:cNvPr>
          <p:cNvSpPr txBox="1"/>
          <p:nvPr/>
        </p:nvSpPr>
        <p:spPr>
          <a:xfrm>
            <a:off x="0" y="184142"/>
            <a:ext cx="4466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2026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年</a:t>
            </a:r>
            <a:r>
              <a:rPr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7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月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18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日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(</a:t>
            </a:r>
            <a:r>
              <a:rPr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土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)</a:t>
            </a:r>
            <a:endParaRPr lang="en-US" altLang="ja-JP" sz="3200" dirty="0">
              <a:solidFill>
                <a:srgbClr val="333333"/>
              </a:solidFill>
              <a:latin typeface="Hiragino Sans W7" panose="020B0400000000000000" pitchFamily="34" charset="-128"/>
              <a:ea typeface="Hiragino Sans W7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A0BECFF-F090-271F-5FBF-C391667DC25F}"/>
              </a:ext>
            </a:extLst>
          </p:cNvPr>
          <p:cNvSpPr txBox="1"/>
          <p:nvPr/>
        </p:nvSpPr>
        <p:spPr>
          <a:xfrm>
            <a:off x="1646855" y="4715212"/>
            <a:ext cx="889827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千葉大学環境リモートセンシング研究センター</a:t>
            </a:r>
            <a:endParaRPr lang="en-US" altLang="ja-JP" sz="3400" dirty="0">
              <a:solidFill>
                <a:srgbClr val="333333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  <a:p>
            <a:pPr algn="ctr"/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入江研究室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修士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2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年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大塚涼平</a:t>
            </a:r>
            <a:endParaRPr lang="en-US" altLang="ja-JP" sz="3400" dirty="0">
              <a:solidFill>
                <a:srgbClr val="333333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D3CCF62-B61A-E4CB-75C1-794CE0EB39DB}"/>
              </a:ext>
            </a:extLst>
          </p:cNvPr>
          <p:cNvSpPr txBox="1"/>
          <p:nvPr/>
        </p:nvSpPr>
        <p:spPr>
          <a:xfrm>
            <a:off x="-11" y="1928413"/>
            <a:ext cx="121920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7200">
                <a:solidFill>
                  <a:srgbClr val="FAFAFA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千葉キャンペーン</a:t>
            </a:r>
            <a:endParaRPr lang="en-US" altLang="ja-JP" sz="7200" dirty="0">
              <a:solidFill>
                <a:srgbClr val="FAFAFA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  <a:p>
            <a:pPr algn="ctr"/>
            <a:r>
              <a:rPr lang="en-US" altLang="ja-JP" sz="7200" dirty="0">
                <a:solidFill>
                  <a:srgbClr val="FAFAFA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Daily Report(</a:t>
            </a:r>
            <a:r>
              <a:rPr lang="ja-JP" altLang="en-US" sz="7200">
                <a:solidFill>
                  <a:srgbClr val="FAFAFA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簡易版</a:t>
            </a:r>
            <a:r>
              <a:rPr lang="en-US" altLang="ja-JP" sz="7200" dirty="0">
                <a:solidFill>
                  <a:srgbClr val="FAFAFA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)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73E6537-B51B-D1C2-4F3B-7E49B03388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6262" y="6214774"/>
            <a:ext cx="2410312" cy="56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364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F49B0-C3C5-51A5-E06A-8AF78F7CE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E00CCAE-9950-B774-EE7C-3B599C2D43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8884363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5AF2B44-7D9D-73A6-99BC-96E73B70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とメソ解析とラジオゾンデの時系列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筑波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7/17)</a:t>
            </a:r>
            <a:endParaRPr kumimoji="1" lang="ja-JP" altLang="en-US" sz="32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F5CB0E8-4F13-8046-ED6A-6CA6A6B9AA07}"/>
              </a:ext>
            </a:extLst>
          </p:cNvPr>
          <p:cNvSpPr txBox="1"/>
          <p:nvPr/>
        </p:nvSpPr>
        <p:spPr>
          <a:xfrm>
            <a:off x="7424936" y="2596624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筑波は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方向のみ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ラジオゾンデ舘野○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最も近いメソ解析の格子点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6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.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solidFill>
                  <a:srgbClr val="42D1D5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⚫︎</a:t>
            </a:r>
            <a:endParaRPr lang="en-US" altLang="ja-JP" sz="2400" b="1" dirty="0">
              <a:solidFill>
                <a:srgbClr val="42D1D5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FE3830A-8089-8626-036F-4C29918F5CA5}"/>
              </a:ext>
            </a:extLst>
          </p:cNvPr>
          <p:cNvSpPr txBox="1"/>
          <p:nvPr/>
        </p:nvSpPr>
        <p:spPr>
          <a:xfrm>
            <a:off x="7879740" y="4881200"/>
            <a:ext cx="3750090" cy="70788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せっかくなのでつくばも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調べてみた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9D3755AE-DAC0-4A86-A7B1-48C72A9655A6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31D59FE6-B4BF-88E5-963C-DBCBB2B70D2E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9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3084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A8FE9-7F2A-52D0-D066-83AAA7210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563061D-9D6B-36F2-D3D9-485188ED99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6" y="932329"/>
            <a:ext cx="8585350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E153271-439B-F1AE-9848-50EA50B5A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とメソ解析の相関関係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7/12–17)</a:t>
            </a:r>
            <a:endParaRPr kumimoji="1" lang="ja-JP" altLang="en-US" sz="3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E890BE4-CA82-FBA1-ADE0-635F378F4477}"/>
              </a:ext>
            </a:extLst>
          </p:cNvPr>
          <p:cNvSpPr txBox="1"/>
          <p:nvPr/>
        </p:nvSpPr>
        <p:spPr>
          <a:xfrm>
            <a:off x="7978978" y="5252963"/>
            <a:ext cx="4088668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はメソ解析のデータ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時間ごと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の前後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30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分の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データを平均している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8098217-1766-DFB7-4ECE-9467D504DE69}"/>
              </a:ext>
            </a:extLst>
          </p:cNvPr>
          <p:cNvSpPr txBox="1"/>
          <p:nvPr/>
        </p:nvSpPr>
        <p:spPr>
          <a:xfrm>
            <a:off x="8106253" y="2126395"/>
            <a:ext cx="3834117" cy="163121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の部分可降水量と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部分可降水量の相関関係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1E7CD5D-ECB7-D6DD-7A7B-C2C56246781C}"/>
              </a:ext>
            </a:extLst>
          </p:cNvPr>
          <p:cNvSpPr txBox="1"/>
          <p:nvPr/>
        </p:nvSpPr>
        <p:spPr>
          <a:xfrm>
            <a:off x="12526" y="95424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64286B80-E2BC-1C25-F092-F8F8A27F5383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14992C90-7B7E-7617-4C10-5132F2631DFD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10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B6198D4-FEE8-6012-20A2-F1C5B4CEAAD8}"/>
              </a:ext>
            </a:extLst>
          </p:cNvPr>
          <p:cNvSpPr/>
          <p:nvPr/>
        </p:nvSpPr>
        <p:spPr>
          <a:xfrm>
            <a:off x="7799106" y="1029801"/>
            <a:ext cx="4268540" cy="373920"/>
          </a:xfrm>
          <a:prstGeom prst="rect">
            <a:avLst/>
          </a:prstGeom>
          <a:solidFill>
            <a:schemeClr val="bg1"/>
          </a:solidFill>
          <a:ln w="222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ja-JP" altLang="en-US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　</a:t>
            </a:r>
            <a:r>
              <a:rPr lang="ja-JP" altLang="ja-JP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|MA − MAX-DOAS| &gt; 0.5 cm</a:t>
            </a: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A6AE75B7-D705-2B0B-DF9E-AEF9954C595A}"/>
              </a:ext>
            </a:extLst>
          </p:cNvPr>
          <p:cNvSpPr/>
          <p:nvPr/>
        </p:nvSpPr>
        <p:spPr>
          <a:xfrm>
            <a:off x="7967131" y="1070130"/>
            <a:ext cx="288000" cy="288000"/>
          </a:xfrm>
          <a:prstGeom prst="ellipse">
            <a:avLst/>
          </a:prstGeom>
          <a:solidFill>
            <a:srgbClr val="F50000"/>
          </a:solidFill>
          <a:ln w="349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E938824-D4BE-862E-C490-1632AF175E7B}"/>
              </a:ext>
            </a:extLst>
          </p:cNvPr>
          <p:cNvSpPr txBox="1"/>
          <p:nvPr/>
        </p:nvSpPr>
        <p:spPr>
          <a:xfrm>
            <a:off x="9255148" y="4084122"/>
            <a:ext cx="2451487" cy="70788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昨日だけでかなり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赤の点が増えた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678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762B3-951B-C0E8-C93E-5DDCCA046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9C64FC0-7C36-6F75-07DA-E09042C90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8585350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0862304-E920-85FB-E6F6-F78922268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とメソ解析の相関関係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7/12–17)</a:t>
            </a:r>
            <a:endParaRPr kumimoji="1" lang="ja-JP" altLang="en-US" sz="3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75207FF-D4BA-17CA-2141-82BEFA020E09}"/>
              </a:ext>
            </a:extLst>
          </p:cNvPr>
          <p:cNvSpPr txBox="1"/>
          <p:nvPr/>
        </p:nvSpPr>
        <p:spPr>
          <a:xfrm>
            <a:off x="7978978" y="5252963"/>
            <a:ext cx="4088668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はメソ解析のデータ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時間ごと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の前後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30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分の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データを平均している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EE5CAA9-069E-7A22-EC02-E2C9C34FCBC4}"/>
              </a:ext>
            </a:extLst>
          </p:cNvPr>
          <p:cNvSpPr txBox="1"/>
          <p:nvPr/>
        </p:nvSpPr>
        <p:spPr>
          <a:xfrm>
            <a:off x="8106253" y="2126395"/>
            <a:ext cx="3834117" cy="163121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の部分可降水量と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部分可降水量の相関関係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CC4FEC8D-030A-22A7-B9E6-AA586F945CF4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8" name="スライド番号プレースホルダー 2">
            <a:extLst>
              <a:ext uri="{FF2B5EF4-FFF2-40B4-BE49-F238E27FC236}">
                <a16:creationId xmlns:a16="http://schemas.microsoft.com/office/drawing/2014/main" id="{8ED235F6-B80A-755B-5FDC-08D55F3C4DC1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3D3C146-D985-A167-BBE5-CCDACD197725}"/>
              </a:ext>
            </a:extLst>
          </p:cNvPr>
          <p:cNvSpPr txBox="1"/>
          <p:nvPr/>
        </p:nvSpPr>
        <p:spPr>
          <a:xfrm>
            <a:off x="12526" y="95424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0-2 km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5E2E7A7-BE73-9D4C-6B43-7C098DFBDE3D}"/>
              </a:ext>
            </a:extLst>
          </p:cNvPr>
          <p:cNvSpPr/>
          <p:nvPr/>
        </p:nvSpPr>
        <p:spPr>
          <a:xfrm>
            <a:off x="7799106" y="1029801"/>
            <a:ext cx="4268540" cy="373920"/>
          </a:xfrm>
          <a:prstGeom prst="rect">
            <a:avLst/>
          </a:prstGeom>
          <a:solidFill>
            <a:schemeClr val="bg1"/>
          </a:solidFill>
          <a:ln w="222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ja-JP" altLang="en-US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　</a:t>
            </a:r>
            <a:r>
              <a:rPr lang="ja-JP" altLang="ja-JP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|MA − MAX-DOAS| &gt; 0.5 cm</a:t>
            </a: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0F14442A-CAEA-86F6-0B7A-32DFFC9013A8}"/>
              </a:ext>
            </a:extLst>
          </p:cNvPr>
          <p:cNvSpPr/>
          <p:nvPr/>
        </p:nvSpPr>
        <p:spPr>
          <a:xfrm>
            <a:off x="7967131" y="1070130"/>
            <a:ext cx="288000" cy="288000"/>
          </a:xfrm>
          <a:prstGeom prst="ellipse">
            <a:avLst/>
          </a:prstGeom>
          <a:solidFill>
            <a:srgbClr val="F50000"/>
          </a:solidFill>
          <a:ln w="349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CD7780-D9E7-E6FD-2CC4-3F3D235FB8CB}"/>
              </a:ext>
            </a:extLst>
          </p:cNvPr>
          <p:cNvSpPr txBox="1"/>
          <p:nvPr/>
        </p:nvSpPr>
        <p:spPr>
          <a:xfrm>
            <a:off x="9255148" y="4084122"/>
            <a:ext cx="2451487" cy="70788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昨日だけでかなり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赤の点が増えた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246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D55FE-865C-F11C-40BB-B6FBF015C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526340E7-79C6-6BCE-222C-6327C1A1A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3515" y="1355758"/>
            <a:ext cx="8565793" cy="5139476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1A52CF13-6C3D-5228-E870-C7A997FEAF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454" y="1355758"/>
            <a:ext cx="5000994" cy="5000994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A4068CA-A594-C3D7-40D3-952CB02DD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メソ解析下層水蒸気の変化と水蒸気場の様子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(7/17)</a:t>
            </a:r>
            <a:endParaRPr kumimoji="1" lang="ja-JP" altLang="en-US" sz="320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6FEC862-E72A-DAF8-8F68-231973A296D2}"/>
              </a:ext>
            </a:extLst>
          </p:cNvPr>
          <p:cNvSpPr txBox="1"/>
          <p:nvPr/>
        </p:nvSpPr>
        <p:spPr>
          <a:xfrm>
            <a:off x="5150209" y="6149748"/>
            <a:ext cx="3506203" cy="58477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3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アニメーション</a:t>
            </a:r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340848E1-2D09-8D33-C479-013E59E04290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3" name="スライド番号プレースホルダー 2">
            <a:extLst>
              <a:ext uri="{FF2B5EF4-FFF2-40B4-BE49-F238E27FC236}">
                <a16:creationId xmlns:a16="http://schemas.microsoft.com/office/drawing/2014/main" id="{873A5E0F-2506-19BF-9F88-B61A0819214F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299E223-C081-F89B-3E0B-4B7A1D8C89FB}"/>
              </a:ext>
            </a:extLst>
          </p:cNvPr>
          <p:cNvSpPr txBox="1"/>
          <p:nvPr/>
        </p:nvSpPr>
        <p:spPr>
          <a:xfrm>
            <a:off x="149215" y="5641916"/>
            <a:ext cx="428187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下層水蒸気の前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時間からの変化量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赤色ほど水蒸気量が前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増えたことを示す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6776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248A1-415B-4ECE-CAFE-385B8A667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14DDF6F9-B047-91C8-F428-C395B23AA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4053" y="1142999"/>
            <a:ext cx="7620000" cy="457200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C200BD4B-7A32-5471-910D-783DCEB43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の観測とメソ解析水蒸気場の様子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(7/16)</a:t>
            </a:r>
            <a:endParaRPr kumimoji="1" lang="ja-JP" altLang="en-US" sz="320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E1EB298-BDDB-147F-6146-64932AEDEEC3}"/>
              </a:ext>
            </a:extLst>
          </p:cNvPr>
          <p:cNvSpPr txBox="1"/>
          <p:nvPr/>
        </p:nvSpPr>
        <p:spPr>
          <a:xfrm>
            <a:off x="7213098" y="5468332"/>
            <a:ext cx="3506203" cy="58477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3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アニメーション</a:t>
            </a:r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40F883AF-F67B-3C11-D65F-E3BBE7215E47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48835D3D-1B4A-EC14-6170-AC7E950113EE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AF755E6-8F1D-473B-A0BF-1B6CBA3524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306423"/>
            <a:ext cx="6364762" cy="424515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A0265C8-C5E7-E85C-0CDC-D9B61974A910}"/>
              </a:ext>
            </a:extLst>
          </p:cNvPr>
          <p:cNvSpPr txBox="1"/>
          <p:nvPr/>
        </p:nvSpPr>
        <p:spPr>
          <a:xfrm>
            <a:off x="636815" y="6053107"/>
            <a:ext cx="6008914" cy="52322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非常に高い水蒸気濃度と南からの風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5689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6ED87-6265-3390-66A6-6D96C9A8C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0720D0-C501-46BC-1614-754436ACD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千葉キャンペーンでの解析</a:t>
            </a:r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F0D2937-A2FE-BACB-1E25-EC510AE7B73C}"/>
              </a:ext>
            </a:extLst>
          </p:cNvPr>
          <p:cNvSpPr txBox="1"/>
          <p:nvPr/>
        </p:nvSpPr>
        <p:spPr>
          <a:xfrm>
            <a:off x="245884" y="2574416"/>
            <a:ext cx="4135048" cy="646331"/>
          </a:xfrm>
          <a:prstGeom prst="rect">
            <a:avLst/>
          </a:prstGeom>
          <a:solidFill>
            <a:srgbClr val="3DA4B7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簡易版で行うこと</a:t>
            </a:r>
            <a:endParaRPr kumimoji="1" lang="ja-JP" altLang="en-US" b="1">
              <a:solidFill>
                <a:srgbClr val="FAFAFA"/>
              </a:solidFill>
              <a:latin typeface="Hiragino Sans W7" panose="020B0400000000000000" pitchFamily="34" charset="-128"/>
              <a:ea typeface="Hiragino Sans W7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C7D0DD-0586-F901-2D4B-47B26079A768}"/>
              </a:ext>
            </a:extLst>
          </p:cNvPr>
          <p:cNvSpPr txBox="1"/>
          <p:nvPr/>
        </p:nvSpPr>
        <p:spPr>
          <a:xfrm>
            <a:off x="245883" y="3429000"/>
            <a:ext cx="117002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7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月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17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日は関東で非常に大気の状態が不安定になり、千葉県では柏市を中心に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大雨となり大雨危険警報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従来の土砂災害警戒情報レベル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相当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が発令された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よって、水蒸気の動きを解析する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台目がずっと低い値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他の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台と比べてどの時間でも水蒸気濃度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が低い状態だった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ので、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7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月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18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土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に再解析を実施、そのデータを確認する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※7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月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16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日の観測から、建物の影響を考慮し仰角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2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度を無しにして計算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DE6F6DA-A3BF-BE90-A18E-3394F150D42F}"/>
              </a:ext>
            </a:extLst>
          </p:cNvPr>
          <p:cNvSpPr/>
          <p:nvPr/>
        </p:nvSpPr>
        <p:spPr>
          <a:xfrm>
            <a:off x="0" y="1320326"/>
            <a:ext cx="12193977" cy="951520"/>
          </a:xfrm>
          <a:prstGeom prst="rect">
            <a:avLst/>
          </a:prstGeom>
          <a:solidFill>
            <a:srgbClr val="CBE7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90D437-DDAC-50EE-BB17-427634A67F28}"/>
              </a:ext>
            </a:extLst>
          </p:cNvPr>
          <p:cNvSpPr txBox="1"/>
          <p:nvPr/>
        </p:nvSpPr>
        <p:spPr>
          <a:xfrm>
            <a:off x="153307" y="1293554"/>
            <a:ext cx="1188538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千葉サイトや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にこだわらず</a:t>
            </a:r>
            <a:endParaRPr lang="en-US" altLang="ja-JP" sz="295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とにかく水蒸気解析を色々試して面白い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不思議な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現象を捉えたい！</a:t>
            </a:r>
            <a:endParaRPr lang="en-US" altLang="ja-JP" sz="295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角丸四角形 5">
            <a:extLst>
              <a:ext uri="{FF2B5EF4-FFF2-40B4-BE49-F238E27FC236}">
                <a16:creationId xmlns:a16="http://schemas.microsoft.com/office/drawing/2014/main" id="{90CEAD2C-80E6-41A9-0119-3D84C3F8072B}"/>
              </a:ext>
            </a:extLst>
          </p:cNvPr>
          <p:cNvSpPr/>
          <p:nvPr/>
        </p:nvSpPr>
        <p:spPr>
          <a:xfrm>
            <a:off x="245883" y="1012966"/>
            <a:ext cx="1507604" cy="717564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24B17F4-D2BA-FAEA-1CC7-F454F205BF92}"/>
              </a:ext>
            </a:extLst>
          </p:cNvPr>
          <p:cNvSpPr txBox="1"/>
          <p:nvPr/>
        </p:nvSpPr>
        <p:spPr>
          <a:xfrm>
            <a:off x="427591" y="966383"/>
            <a:ext cx="136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目的</a:t>
            </a: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1D366681-984D-E28A-B7BD-06F02D198E72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F266E2C1-CCB8-FD2D-F1F6-FA281AA95FD8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9175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8E4F3-5769-A92A-5BAF-90A76EAD8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358748-C905-141B-D09B-00729AEB4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千葉市の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月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17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日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金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)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の天気</a:t>
            </a:r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967578F-FE4A-2203-DEEC-4D91DB346076}"/>
              </a:ext>
            </a:extLst>
          </p:cNvPr>
          <p:cNvSpPr txBox="1"/>
          <p:nvPr/>
        </p:nvSpPr>
        <p:spPr>
          <a:xfrm>
            <a:off x="427591" y="966383"/>
            <a:ext cx="136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目的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419B0EB-CB7C-1DCA-EC03-A908F1C533EB}"/>
              </a:ext>
            </a:extLst>
          </p:cNvPr>
          <p:cNvSpPr txBox="1"/>
          <p:nvPr/>
        </p:nvSpPr>
        <p:spPr>
          <a:xfrm>
            <a:off x="6081305" y="1258770"/>
            <a:ext cx="5120640" cy="83099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前線や湿った空気の影響で非常に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大気の状態が不安定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3" name="円/楕円 12">
            <a:extLst>
              <a:ext uri="{FF2B5EF4-FFF2-40B4-BE49-F238E27FC236}">
                <a16:creationId xmlns:a16="http://schemas.microsoft.com/office/drawing/2014/main" id="{FA3217F5-9B7F-3F6D-7C7F-57A048001A4B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4" name="スライド番号プレースホルダー 2">
            <a:extLst>
              <a:ext uri="{FF2B5EF4-FFF2-40B4-BE49-F238E27FC236}">
                <a16:creationId xmlns:a16="http://schemas.microsoft.com/office/drawing/2014/main" id="{64ACF7FD-953D-EC24-75D8-3C0BA4247178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01616FE7-E654-7557-7A0B-E692EAF317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865" t="5565" r="34496"/>
          <a:stretch>
            <a:fillRect/>
          </a:stretch>
        </p:blipFill>
        <p:spPr>
          <a:xfrm>
            <a:off x="780995" y="932330"/>
            <a:ext cx="4310256" cy="592567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8E8B3A1B-0A7B-6FDD-053B-368AC6D2D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2642201"/>
            <a:ext cx="5120639" cy="384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2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FD9E1-5109-84C5-4515-CA6FF4B1F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9AFA3FD-71B6-35F2-5BC3-703305559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8921796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480D206-B80E-032C-090C-C5E64D267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(5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台目再解析後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)(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7/17)</a:t>
            </a:r>
            <a:endParaRPr kumimoji="1" lang="ja-JP" altLang="en-US" sz="360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B76FFBB-ECD8-E529-AF2D-E304E872DEA3}"/>
              </a:ext>
            </a:extLst>
          </p:cNvPr>
          <p:cNvSpPr txBox="1"/>
          <p:nvPr/>
        </p:nvSpPr>
        <p:spPr>
          <a:xfrm>
            <a:off x="8921798" y="5599037"/>
            <a:ext cx="3162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ピンクの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5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台目の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千葉工大方向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B5AE23-E216-F990-1A25-4977E812595E}"/>
              </a:ext>
            </a:extLst>
          </p:cNvPr>
          <p:cNvSpPr txBox="1"/>
          <p:nvPr/>
        </p:nvSpPr>
        <p:spPr>
          <a:xfrm>
            <a:off x="8921798" y="2039505"/>
            <a:ext cx="3083169" cy="120032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0EFD40D-8A6C-FABA-26F5-15A5DB294B53}"/>
              </a:ext>
            </a:extLst>
          </p:cNvPr>
          <p:cNvSpPr txBox="1"/>
          <p:nvPr/>
        </p:nvSpPr>
        <p:spPr>
          <a:xfrm>
            <a:off x="7703443" y="3467063"/>
            <a:ext cx="4196593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台目の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が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一番低くなるような状況が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改善された！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また昼頃の水蒸気の方向別の差がすごい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823BA0D8-A051-8D50-D72C-94FD32517FB0}"/>
              </a:ext>
            </a:extLst>
          </p:cNvPr>
          <p:cNvSpPr/>
          <p:nvPr/>
        </p:nvSpPr>
        <p:spPr>
          <a:xfrm>
            <a:off x="9359396" y="-927256"/>
            <a:ext cx="450942" cy="4443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B2CF75FD-F5B9-3312-E17C-389F784D36EB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4" name="スライド番号プレースホルダー 2">
            <a:extLst>
              <a:ext uri="{FF2B5EF4-FFF2-40B4-BE49-F238E27FC236}">
                <a16:creationId xmlns:a16="http://schemas.microsoft.com/office/drawing/2014/main" id="{3B5B9605-8B17-0D09-0A8A-366C11FACEE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7552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2F492-E855-0B57-0705-81CB4CDFC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8B0452-3E24-CDCE-E7D3-84C561614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再解析後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)(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7/12–17)</a:t>
            </a:r>
            <a:endParaRPr kumimoji="1" lang="ja-JP" altLang="en-US" sz="360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A48EFC9-3029-C856-5891-889D2DCD2C76}"/>
              </a:ext>
            </a:extLst>
          </p:cNvPr>
          <p:cNvSpPr txBox="1"/>
          <p:nvPr/>
        </p:nvSpPr>
        <p:spPr>
          <a:xfrm>
            <a:off x="8479232" y="3783113"/>
            <a:ext cx="35561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部分可降水量は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15</a:t>
            </a:r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日から</a:t>
            </a:r>
            <a:r>
              <a:rPr lang="en-US" altLang="ja-JP" sz="2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17</a:t>
            </a:r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日にかけて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かなり高い状態に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882153-9300-A8D3-EB05-690175E1A8B3}"/>
              </a:ext>
            </a:extLst>
          </p:cNvPr>
          <p:cNvSpPr txBox="1"/>
          <p:nvPr/>
        </p:nvSpPr>
        <p:spPr>
          <a:xfrm>
            <a:off x="8715700" y="1572891"/>
            <a:ext cx="308316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6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日間の時系列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3D58F60E-2EBF-C248-807A-04EDC25D7F65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7" name="スライド番号プレースホルダー 2">
            <a:extLst>
              <a:ext uri="{FF2B5EF4-FFF2-40B4-BE49-F238E27FC236}">
                <a16:creationId xmlns:a16="http://schemas.microsoft.com/office/drawing/2014/main" id="{646B84C6-677D-C4D9-93B4-21D5E22AB954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4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2BB35E5-80EB-5DA8-0EB6-D514C6189C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8322570" cy="592567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4FB5766-2454-1FC0-8427-88B92C88CB0D}"/>
              </a:ext>
            </a:extLst>
          </p:cNvPr>
          <p:cNvSpPr txBox="1"/>
          <p:nvPr/>
        </p:nvSpPr>
        <p:spPr>
          <a:xfrm>
            <a:off x="8176002" y="5113150"/>
            <a:ext cx="39858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再解析を行った後から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5</a:t>
            </a:r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台目が一番低くなる状況が改善していることがわかる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4327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E910C-E8DB-FCE3-C0DE-DBA5F1E74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7DD250-6D02-7944-15E4-74556F540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7/12–16)【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再掲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】</a:t>
            </a:r>
            <a:endParaRPr kumimoji="1" lang="ja-JP" altLang="en-US" sz="400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977C43B-3644-216C-C4D3-76774EB28252}"/>
              </a:ext>
            </a:extLst>
          </p:cNvPr>
          <p:cNvSpPr txBox="1"/>
          <p:nvPr/>
        </p:nvSpPr>
        <p:spPr>
          <a:xfrm>
            <a:off x="8479232" y="4180994"/>
            <a:ext cx="35561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参考までに再解析前の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データのみを表示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B7F4833-8F69-F49F-B3A7-19ACC8D5D818}"/>
              </a:ext>
            </a:extLst>
          </p:cNvPr>
          <p:cNvSpPr txBox="1"/>
          <p:nvPr/>
        </p:nvSpPr>
        <p:spPr>
          <a:xfrm>
            <a:off x="8715700" y="1572891"/>
            <a:ext cx="308316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日間の時系列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DDAAF889-1761-EEBF-A60F-8802E242D40B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7" name="スライド番号プレースホルダー 2">
            <a:extLst>
              <a:ext uri="{FF2B5EF4-FFF2-40B4-BE49-F238E27FC236}">
                <a16:creationId xmlns:a16="http://schemas.microsoft.com/office/drawing/2014/main" id="{9E76C605-B60B-6FF8-F178-6990ECC0861F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5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5B14632-C573-3BC9-6ED1-C19B01B4B7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8322570" cy="592567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E7F9AF5-4DE6-D266-5403-67022FD07D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25329" y="3858264"/>
            <a:ext cx="7772400" cy="553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720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0AB84-65CB-F3FC-3D1E-6D66C6F35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479B07B-7F07-7C9A-8D95-9DABEC7BC2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9258859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6B8F414A-E6C3-9541-FBF6-706BACDC0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の水平方向の値の変動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7/17)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C524110-CE6B-B19A-6900-6DC79CE4945B}"/>
              </a:ext>
            </a:extLst>
          </p:cNvPr>
          <p:cNvSpPr txBox="1"/>
          <p:nvPr/>
        </p:nvSpPr>
        <p:spPr>
          <a:xfrm>
            <a:off x="7424936" y="2741003"/>
            <a:ext cx="4659699" cy="2308324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各方向の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時間平均を計算し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各時間の最大値と最小値の範囲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灰色の領域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方向の平均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青線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最大値と最小値の差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紫線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をグラフにした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37D211B-36D7-B6C2-DE0C-8FE8BB25DB1E}"/>
              </a:ext>
            </a:extLst>
          </p:cNvPr>
          <p:cNvSpPr txBox="1"/>
          <p:nvPr/>
        </p:nvSpPr>
        <p:spPr>
          <a:xfrm>
            <a:off x="7424935" y="5390148"/>
            <a:ext cx="4659699" cy="70788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12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時にかなり差が大きくなっている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水蒸気不均一性が大きくなっている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FF3C4415-91CB-9CCC-7CBB-3E946F195063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5" name="スライド番号プレースホルダー 2">
            <a:extLst>
              <a:ext uri="{FF2B5EF4-FFF2-40B4-BE49-F238E27FC236}">
                <a16:creationId xmlns:a16="http://schemas.microsoft.com/office/drawing/2014/main" id="{BCDFF2CD-3854-4E8C-185F-AF6273640332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6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557D7C0-4606-A22D-0B26-B422EFF162F3}"/>
              </a:ext>
            </a:extLst>
          </p:cNvPr>
          <p:cNvSpPr txBox="1"/>
          <p:nvPr/>
        </p:nvSpPr>
        <p:spPr>
          <a:xfrm>
            <a:off x="9029163" y="1381833"/>
            <a:ext cx="3162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※1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時間平均が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方向以上出せない場合は折れ線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グラフは表示されない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5310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8527A-E457-2A86-921D-3B6E58892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323AC85-0706-6B45-DCF7-8B75480E9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928" y="932329"/>
            <a:ext cx="10592139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764EF206-979B-F981-E64B-094BC0D92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の水平方向の値の変動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7/12–17)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722DD7C-8513-91F3-5C3B-9AC1BF2FAE13}"/>
              </a:ext>
            </a:extLst>
          </p:cNvPr>
          <p:cNvSpPr txBox="1"/>
          <p:nvPr/>
        </p:nvSpPr>
        <p:spPr>
          <a:xfrm>
            <a:off x="13072701" y="2274838"/>
            <a:ext cx="4659699" cy="2308324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各方向の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時間平均を計算し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各時間の最大値と最小値の範囲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灰色の領域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方向の平均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青線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最大値と最小値の差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紫線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をグラフにした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6018461-E43E-64B0-D34C-E62CC8063F61}"/>
              </a:ext>
            </a:extLst>
          </p:cNvPr>
          <p:cNvSpPr txBox="1"/>
          <p:nvPr/>
        </p:nvSpPr>
        <p:spPr>
          <a:xfrm>
            <a:off x="4082331" y="3202667"/>
            <a:ext cx="4027331" cy="46166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期間内で最大の差を更新！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59F3756E-6471-EF1A-6D12-6E02E34867FB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6" name="スライド番号プレースホルダー 2">
            <a:extLst>
              <a:ext uri="{FF2B5EF4-FFF2-40B4-BE49-F238E27FC236}">
                <a16:creationId xmlns:a16="http://schemas.microsoft.com/office/drawing/2014/main" id="{A6414D05-3020-7E16-F5B8-2CD44754CA09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7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9956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B03E9-3A19-78B6-0578-CFCD38010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86DD5ED-2066-475D-6F05-DD67F7FF6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8884364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7216563-67D8-2AD5-CA0B-A9D876114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の時系列とメソ解析時系列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7/17)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FFA1525-A43A-AE57-F34C-B66B3CF1601A}"/>
              </a:ext>
            </a:extLst>
          </p:cNvPr>
          <p:cNvSpPr txBox="1"/>
          <p:nvPr/>
        </p:nvSpPr>
        <p:spPr>
          <a:xfrm>
            <a:off x="7424936" y="2612416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の時系列の上に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部分可降水量を水色で重ねた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F94DF0C-C5FA-D068-EA8D-5AB779FBCF5E}"/>
              </a:ext>
            </a:extLst>
          </p:cNvPr>
          <p:cNvSpPr txBox="1"/>
          <p:nvPr/>
        </p:nvSpPr>
        <p:spPr>
          <a:xfrm>
            <a:off x="8853879" y="4996818"/>
            <a:ext cx="2474755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かなりズレているね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AE5F45-BDD6-0220-D998-124C6D1DAF74}"/>
              </a:ext>
            </a:extLst>
          </p:cNvPr>
          <p:cNvSpPr txBox="1"/>
          <p:nvPr/>
        </p:nvSpPr>
        <p:spPr>
          <a:xfrm>
            <a:off x="8643229" y="5925670"/>
            <a:ext cx="3589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白丸は館野ラジオゾンデの値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なので気にしなくて良い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7640BB40-91EB-06F1-D077-63C9BE4BD93B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24A55D50-298A-842A-6F1B-4764ACF07FFF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8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9699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緑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 kumimoji="1">
            <a:solidFill>
              <a:srgbClr val="FF0000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162853</TotalTime>
  <Words>899</Words>
  <Application>Microsoft Macintosh PowerPoint</Application>
  <PresentationFormat>ワイド画面</PresentationFormat>
  <Paragraphs>141</Paragraphs>
  <Slides>14</Slides>
  <Notes>14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3" baseType="lpstr">
      <vt:lpstr>HGPSoeiKakugothicUB</vt:lpstr>
      <vt:lpstr>HGSSoeiKakugothicUB</vt:lpstr>
      <vt:lpstr>Hiragino Sans W6</vt:lpstr>
      <vt:lpstr>Hiragino Sans W7</vt:lpstr>
      <vt:lpstr>游ゴシック</vt:lpstr>
      <vt:lpstr>游ゴシック Light</vt:lpstr>
      <vt:lpstr>游明朝</vt:lpstr>
      <vt:lpstr>Arial</vt:lpstr>
      <vt:lpstr>Office テーマ</vt:lpstr>
      <vt:lpstr>PowerPoint プレゼンテーション</vt:lpstr>
      <vt:lpstr>　千葉キャンペーンでの解析</vt:lpstr>
      <vt:lpstr>　千葉市の7月17日(金)の天気</vt:lpstr>
      <vt:lpstr>　MAX-DOASの時系列(5台目再解析後)(千葉　7/17)</vt:lpstr>
      <vt:lpstr>　MAX-DOASの時系列(再解析後)(千葉 7/12–17)</vt:lpstr>
      <vt:lpstr>　MAX-DOASの時系列(千葉 7/12–16)【再掲】</vt:lpstr>
      <vt:lpstr>　MAX-DOASの水平方向の値の変動(千葉　7/17)</vt:lpstr>
      <vt:lpstr>　MAX-DOASの水平方向の値の変動(千葉　7/12–17)</vt:lpstr>
      <vt:lpstr>　MAX-DOASの時系列とメソ解析時系列(千葉　7/17)</vt:lpstr>
      <vt:lpstr>　MAX-DOASとメソ解析とラジオゾンデの時系列(筑波　7/17)</vt:lpstr>
      <vt:lpstr>　MAX-DOASとメソ解析の相関関係(千葉　7/12–17)</vt:lpstr>
      <vt:lpstr>　MAX-DOASとメソ解析の相関関係(千葉　7/12–17)</vt:lpstr>
      <vt:lpstr>　メソ解析下層水蒸気の変化と水蒸気場の様子(7/17)</vt:lpstr>
      <vt:lpstr>　千葉MAX-DOASの観測とメソ解析水蒸気場の様子(7/16)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ccya4152</dc:creator>
  <cp:lastModifiedBy>ccya4152</cp:lastModifiedBy>
  <cp:revision>466</cp:revision>
  <cp:lastPrinted>2024-08-13T03:58:27Z</cp:lastPrinted>
  <dcterms:created xsi:type="dcterms:W3CDTF">2024-02-12T06:17:38Z</dcterms:created>
  <dcterms:modified xsi:type="dcterms:W3CDTF">2026-07-18T11:45:36Z</dcterms:modified>
</cp:coreProperties>
</file>